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9" r:id="rId13"/>
    <p:sldId id="270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83096" autoAdjust="0"/>
  </p:normalViewPr>
  <p:slideViewPr>
    <p:cSldViewPr>
      <p:cViewPr varScale="1">
        <p:scale>
          <a:sx n="74" d="100"/>
          <a:sy n="74" d="100"/>
        </p:scale>
        <p:origin x="-126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4/28/2020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457201"/>
            <a:ext cx="7543800" cy="121919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u="sng" dirty="0" err="1" smtClean="0">
                <a:solidFill>
                  <a:srgbClr val="FF0000"/>
                </a:solidFill>
              </a:rPr>
              <a:t>Gm</a:t>
            </a:r>
            <a:r>
              <a:rPr lang="en-US" sz="2700" u="sng" dirty="0" smtClean="0">
                <a:solidFill>
                  <a:srgbClr val="FF0000"/>
                </a:solidFill>
              </a:rPr>
              <a:t> institute of technology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200" u="sng" dirty="0" smtClean="0">
                <a:solidFill>
                  <a:srgbClr val="00B0F0"/>
                </a:solidFill>
              </a:rPr>
              <a:t>department of computer science and engineering</a:t>
            </a:r>
            <a:r>
              <a:rPr lang="en-US" sz="2400" u="sng" dirty="0" smtClean="0"/>
              <a:t/>
            </a:r>
            <a:br>
              <a:rPr lang="en-US" sz="2400" u="sng" dirty="0" smtClean="0"/>
            </a:br>
            <a:r>
              <a:rPr lang="en-US" sz="2400" u="sng" dirty="0"/>
              <a:t/>
            </a:r>
            <a:br>
              <a:rPr lang="en-US" sz="2400" u="sng" dirty="0"/>
            </a:br>
            <a:r>
              <a:rPr lang="en-US" sz="2400" u="sng" dirty="0" smtClean="0"/>
              <a:t/>
            </a:r>
            <a:br>
              <a:rPr lang="en-US" sz="2400" u="sng" dirty="0" smtClean="0"/>
            </a:br>
            <a:r>
              <a:rPr lang="en-US" sz="2400" u="sng" dirty="0"/>
              <a:t/>
            </a:r>
            <a:br>
              <a:rPr lang="en-US" sz="2400" u="sng" dirty="0"/>
            </a:br>
            <a:r>
              <a:rPr lang="en-US" sz="2400" u="sng" dirty="0" smtClean="0"/>
              <a:t>PROJECT </a:t>
            </a:r>
            <a:r>
              <a:rPr lang="en-US" sz="2400" u="sng" dirty="0" smtClean="0"/>
              <a:t>:-- </a:t>
            </a:r>
            <a:r>
              <a:rPr lang="en-US" sz="2400" u="sng" dirty="0" smtClean="0">
                <a:solidFill>
                  <a:srgbClr val="FF0000"/>
                </a:solidFill>
              </a:rPr>
              <a:t>COVID -</a:t>
            </a:r>
            <a:r>
              <a:rPr lang="en-US" sz="2400" u="sng" dirty="0" smtClean="0">
                <a:solidFill>
                  <a:srgbClr val="FF0000"/>
                </a:solidFill>
              </a:rPr>
              <a:t>19</a:t>
            </a:r>
            <a:br>
              <a:rPr lang="en-US" sz="2400" u="sng" dirty="0" smtClean="0">
                <a:solidFill>
                  <a:srgbClr val="FF0000"/>
                </a:solidFill>
              </a:rPr>
            </a:br>
            <a:r>
              <a:rPr lang="en-US" sz="2400" u="sng" dirty="0">
                <a:solidFill>
                  <a:srgbClr val="FF0000"/>
                </a:solidFill>
              </a:rPr>
              <a:t/>
            </a:r>
            <a:br>
              <a:rPr lang="en-US" sz="2400" u="sng" dirty="0">
                <a:solidFill>
                  <a:srgbClr val="FF0000"/>
                </a:solidFill>
              </a:rPr>
            </a:br>
            <a:r>
              <a:rPr lang="en-US" sz="2400" u="sng" dirty="0" smtClean="0">
                <a:solidFill>
                  <a:srgbClr val="FF0000"/>
                </a:solidFill>
              </a:rPr>
              <a:t/>
            </a:r>
            <a:br>
              <a:rPr lang="en-US" sz="2400" u="sng" dirty="0" smtClean="0">
                <a:solidFill>
                  <a:srgbClr val="FF0000"/>
                </a:solidFill>
              </a:rPr>
            </a:br>
            <a:r>
              <a:rPr lang="en-US" sz="2400" u="sng" dirty="0" smtClean="0">
                <a:solidFill>
                  <a:srgbClr val="FF0000"/>
                </a:solidFill>
              </a:rPr>
              <a:t/>
            </a:r>
            <a:br>
              <a:rPr lang="en-US" sz="2400" u="sng" dirty="0" smtClean="0">
                <a:solidFill>
                  <a:srgbClr val="FF0000"/>
                </a:solidFill>
              </a:rPr>
            </a:br>
            <a:r>
              <a:rPr lang="en-US" sz="2400" u="sng" dirty="0">
                <a:solidFill>
                  <a:srgbClr val="FF0000"/>
                </a:solidFill>
              </a:rPr>
              <a:t/>
            </a:r>
            <a:br>
              <a:rPr lang="en-US" sz="2400" u="sng" dirty="0">
                <a:solidFill>
                  <a:srgbClr val="FF0000"/>
                </a:solidFill>
              </a:rPr>
            </a:br>
            <a:r>
              <a:rPr lang="en-US" sz="2400" u="sng" dirty="0" smtClean="0">
                <a:solidFill>
                  <a:srgbClr val="FF0000"/>
                </a:solidFill>
              </a:rPr>
              <a:t/>
            </a:r>
            <a:br>
              <a:rPr lang="en-US" sz="2400" u="sng" dirty="0" smtClean="0">
                <a:solidFill>
                  <a:srgbClr val="FF0000"/>
                </a:solidFill>
              </a:rPr>
            </a:br>
            <a:r>
              <a:rPr lang="en-US" sz="2000" dirty="0" smtClean="0"/>
              <a:t>PRESENT </a:t>
            </a:r>
            <a:r>
              <a:rPr lang="en-US" sz="2000" dirty="0"/>
              <a:t>BY</a:t>
            </a:r>
            <a:r>
              <a:rPr lang="en-US" sz="2000" dirty="0" smtClean="0"/>
              <a:t>:-</a:t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200" dirty="0" err="1" smtClean="0"/>
              <a:t>aamir</a:t>
            </a:r>
            <a:r>
              <a:rPr lang="en-US" sz="2200" dirty="0" smtClean="0"/>
              <a:t> </a:t>
            </a:r>
            <a:r>
              <a:rPr lang="en-US" sz="2200" dirty="0" err="1" smtClean="0"/>
              <a:t>maqbool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err="1" smtClean="0"/>
              <a:t>bhavana</a:t>
            </a:r>
            <a:r>
              <a:rPr lang="en-US" sz="2200" dirty="0" smtClean="0"/>
              <a:t> </a:t>
            </a:r>
            <a:r>
              <a:rPr lang="en-US" sz="2200" dirty="0" err="1" smtClean="0"/>
              <a:t>sthavarmath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err="1" smtClean="0"/>
              <a:t>kashi</a:t>
            </a:r>
            <a:r>
              <a:rPr lang="en-US" sz="2200" dirty="0" smtClean="0"/>
              <a:t> </a:t>
            </a:r>
            <a:r>
              <a:rPr lang="en-US" sz="2200" dirty="0" err="1" smtClean="0"/>
              <a:t>annapurna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err="1" smtClean="0"/>
              <a:t>hemanth</a:t>
            </a:r>
            <a:r>
              <a:rPr lang="en-US" sz="2200" dirty="0" smtClean="0"/>
              <a:t> </a:t>
            </a:r>
            <a:r>
              <a:rPr lang="en-US" sz="2200" dirty="0" err="1" smtClean="0"/>
              <a:t>sakre</a:t>
            </a:r>
            <a:r>
              <a:rPr lang="en-US" sz="2200" dirty="0" smtClean="0"/>
              <a:t> r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6400" y="1447800"/>
            <a:ext cx="6705600" cy="5181600"/>
          </a:xfrm>
        </p:spPr>
        <p:txBody>
          <a:bodyPr/>
          <a:lstStyle/>
          <a:p>
            <a:r>
              <a:rPr lang="en-US" dirty="0" smtClean="0"/>
              <a:t>	</a:t>
            </a:r>
          </a:p>
          <a:p>
            <a:endParaRPr 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44" t="25473" r="36051" b="24868"/>
          <a:stretch/>
        </p:blipFill>
        <p:spPr bwMode="auto">
          <a:xfrm>
            <a:off x="228600" y="286555"/>
            <a:ext cx="1371599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3889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Sevice</a:t>
            </a:r>
            <a:r>
              <a:rPr lang="en-US" dirty="0" smtClean="0"/>
              <a:t> page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464"/>
          <a:stretch/>
        </p:blipFill>
        <p:spPr bwMode="auto">
          <a:xfrm>
            <a:off x="304800" y="1295400"/>
            <a:ext cx="85344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53956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Hospital page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" r="830" b="53224"/>
          <a:stretch/>
        </p:blipFill>
        <p:spPr bwMode="auto">
          <a:xfrm>
            <a:off x="228600" y="1350159"/>
            <a:ext cx="8763000" cy="5286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0696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</a:p>
          <a:p>
            <a:r>
              <a:rPr lang="en-US" dirty="0" smtClean="0"/>
              <a:t>About us page</a:t>
            </a:r>
          </a:p>
          <a:p>
            <a:r>
              <a:rPr lang="en-US" dirty="0" smtClean="0"/>
              <a:t>Services page</a:t>
            </a:r>
          </a:p>
          <a:p>
            <a:r>
              <a:rPr lang="en-US" dirty="0" smtClean="0"/>
              <a:t>Hospital page</a:t>
            </a:r>
          </a:p>
          <a:p>
            <a:r>
              <a:rPr lang="en-US" dirty="0" smtClean="0"/>
              <a:t>Contact us page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242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0284897">
            <a:off x="2026387" y="753203"/>
            <a:ext cx="6069567" cy="4179012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atin typeface="Bradley Hand ITC" pitchFamily="66" charset="0"/>
              </a:rPr>
              <a:t>Thank you…….!!!</a:t>
            </a:r>
            <a:endParaRPr lang="en-US" sz="4800" b="1" dirty="0">
              <a:latin typeface="Bradley Hand ITC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03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this topic is choice……….?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981200"/>
            <a:ext cx="8686800" cy="4098925"/>
          </a:xfrm>
        </p:spPr>
        <p:txBody>
          <a:bodyPr/>
          <a:lstStyle/>
          <a:p>
            <a:r>
              <a:rPr lang="en-US" dirty="0" smtClean="0"/>
              <a:t>This project is main purpose of  </a:t>
            </a:r>
            <a:r>
              <a:rPr lang="en-US" dirty="0" smtClean="0"/>
              <a:t>public users.</a:t>
            </a:r>
          </a:p>
          <a:p>
            <a:r>
              <a:rPr lang="en-US" dirty="0" smtClean="0"/>
              <a:t>As present situation in society coronavirus.</a:t>
            </a:r>
          </a:p>
          <a:p>
            <a:r>
              <a:rPr lang="en-US" dirty="0" smtClean="0"/>
              <a:t>In this point view we took COVID-19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02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Bahnschrift SemiBold SemiConden" pitchFamily="34" charset="0"/>
              </a:rPr>
              <a:t>INTRODUCTION OF COVID – 19</a:t>
            </a:r>
            <a:endParaRPr lang="en-US" dirty="0">
              <a:latin typeface="Bahnschrift SemiBold SemiConden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752600"/>
            <a:ext cx="8686800" cy="4800600"/>
          </a:xfrm>
        </p:spPr>
        <p:txBody>
          <a:bodyPr>
            <a:normAutofit/>
          </a:bodyPr>
          <a:lstStyle/>
          <a:p>
            <a:pPr algn="just"/>
            <a:r>
              <a:rPr lang="en-US" sz="2800" dirty="0" smtClean="0"/>
              <a:t>First COVID-19 case can be traced back to November 17 in China’s Hubei province.</a:t>
            </a:r>
          </a:p>
          <a:p>
            <a:pPr algn="just"/>
            <a:r>
              <a:rPr lang="en-US" sz="2800" dirty="0" smtClean="0"/>
              <a:t>A 55-year-old from Hubei province could have been the first person to have contracted the viral infection on </a:t>
            </a:r>
            <a:r>
              <a:rPr lang="en-US" sz="2800" dirty="0" err="1" smtClean="0"/>
              <a:t>november</a:t>
            </a:r>
            <a:r>
              <a:rPr lang="en-US" sz="2800" dirty="0" smtClean="0"/>
              <a:t>.</a:t>
            </a:r>
          </a:p>
          <a:p>
            <a:pPr algn="just"/>
            <a:r>
              <a:rPr lang="en-US" sz="2800" dirty="0" smtClean="0"/>
              <a:t>Chinese authorities have so far identified at least 266 people who were infected in 2019.</a:t>
            </a:r>
          </a:p>
          <a:p>
            <a:pPr algn="just"/>
            <a:r>
              <a:rPr lang="en-US" sz="2800" dirty="0" smtClean="0"/>
              <a:t> The total confirmed COVID-19 cases in the hard –hit province so far is lot of cases in world.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11206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rial Black" pitchFamily="34" charset="0"/>
              </a:rPr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latin typeface="Arial Black" pitchFamily="34" charset="0"/>
              </a:rPr>
              <a:t>Software </a:t>
            </a:r>
            <a:r>
              <a:rPr lang="en-US" b="1" dirty="0" smtClean="0">
                <a:latin typeface="Arial Black" pitchFamily="34" charset="0"/>
              </a:rPr>
              <a:t>requirements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Microsoft visual studio 2010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Google chrome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Windows 10 or 7 Operating system</a:t>
            </a:r>
          </a:p>
          <a:p>
            <a:endParaRPr lang="en-US" b="1" dirty="0">
              <a:latin typeface="Arial Black" pitchFamily="34" charset="0"/>
            </a:endParaRP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Hardware requirements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Processor –Intel core i5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RAM- 8GB or more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Hard disk – 120GB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Display - XGA(1024x768 pixels)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Input device – keyboard and mouse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Internet connection is required.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875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828800"/>
            <a:ext cx="8686800" cy="4251325"/>
          </a:xfrm>
        </p:spPr>
        <p:txBody>
          <a:bodyPr/>
          <a:lstStyle/>
          <a:p>
            <a:r>
              <a:rPr lang="en-US" dirty="0" smtClean="0"/>
              <a:t>Reorganization</a:t>
            </a:r>
            <a:r>
              <a:rPr lang="en-US" dirty="0"/>
              <a:t> </a:t>
            </a:r>
            <a:r>
              <a:rPr lang="en-US" dirty="0" smtClean="0"/>
              <a:t>of service delivery</a:t>
            </a:r>
          </a:p>
          <a:p>
            <a:r>
              <a:rPr lang="en-US" dirty="0" smtClean="0"/>
              <a:t>Facility mapping and planning</a:t>
            </a:r>
          </a:p>
          <a:p>
            <a:r>
              <a:rPr lang="en-US" dirty="0" smtClean="0"/>
              <a:t>Delivery of essential services maintaining physical distancing</a:t>
            </a:r>
          </a:p>
          <a:p>
            <a:r>
              <a:rPr lang="en-US" dirty="0" smtClean="0"/>
              <a:t>Home visits</a:t>
            </a:r>
          </a:p>
          <a:p>
            <a:r>
              <a:rPr lang="en-US" dirty="0" smtClean="0"/>
              <a:t>Triaging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3696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Human Resources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 smtClean="0"/>
              <a:t>HR deployment and capacity building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 smtClean="0"/>
              <a:t>Ensuring staff safety and security measures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 smtClean="0"/>
              <a:t>Ensuring supplies of medicines and diagnostics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 err="1" smtClean="0"/>
              <a:t>Programme</a:t>
            </a:r>
            <a:r>
              <a:rPr lang="en-US" dirty="0" smtClean="0"/>
              <a:t> Management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 err="1" smtClean="0"/>
              <a:t>Finace</a:t>
            </a:r>
            <a:endParaRPr lang="en-US" dirty="0" smtClean="0"/>
          </a:p>
          <a:p>
            <a:pPr algn="just">
              <a:buFont typeface="Wingdings" pitchFamily="2" charset="2"/>
              <a:buChar char="Ø"/>
            </a:pPr>
            <a:r>
              <a:rPr lang="en-US" dirty="0" smtClean="0"/>
              <a:t>Accountability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243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 Rounded MT Bold" pitchFamily="34" charset="0"/>
              </a:rPr>
              <a:t>COVID -19 </a:t>
            </a:r>
            <a:r>
              <a:rPr lang="en-US" dirty="0" err="1" smtClean="0">
                <a:latin typeface="Arial Rounded MT Bold" pitchFamily="34" charset="0"/>
              </a:rPr>
              <a:t>HoSPITALS</a:t>
            </a:r>
            <a:endParaRPr lang="en-US" dirty="0">
              <a:latin typeface="Arial Rounded MT Bold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>
                <a:latin typeface="Arial Rounded MT Bold" pitchFamily="34" charset="0"/>
              </a:rPr>
              <a:t>Testing </a:t>
            </a:r>
            <a:r>
              <a:rPr lang="en-US" b="1" dirty="0" smtClean="0">
                <a:latin typeface="Arial Rounded MT Bold" pitchFamily="34" charset="0"/>
              </a:rPr>
              <a:t>Center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Sri </a:t>
            </a:r>
            <a:r>
              <a:rPr lang="en-US" dirty="0" err="1"/>
              <a:t>Venkateswara</a:t>
            </a:r>
            <a:r>
              <a:rPr lang="en-US" dirty="0"/>
              <a:t> Institute of medical</a:t>
            </a:r>
            <a:r>
              <a:rPr lang="en-US" dirty="0" smtClean="0"/>
              <a:t>, </a:t>
            </a:r>
            <a:r>
              <a:rPr lang="en-US" dirty="0" err="1" smtClean="0"/>
              <a:t>Andra</a:t>
            </a:r>
            <a:r>
              <a:rPr lang="en-US" dirty="0" smtClean="0"/>
              <a:t> </a:t>
            </a:r>
            <a:r>
              <a:rPr lang="en-US" dirty="0"/>
              <a:t>Pradesh</a:t>
            </a:r>
          </a:p>
          <a:p>
            <a:pPr algn="just">
              <a:buFont typeface="Wingdings" pitchFamily="2" charset="2"/>
              <a:buChar char="Ø"/>
            </a:pPr>
            <a:r>
              <a:rPr lang="en-US" dirty="0" err="1"/>
              <a:t>Gauhati</a:t>
            </a:r>
            <a:r>
              <a:rPr lang="en-US" dirty="0"/>
              <a:t> Medical College</a:t>
            </a:r>
            <a:r>
              <a:rPr lang="en-US" dirty="0" smtClean="0"/>
              <a:t>, Assam</a:t>
            </a:r>
            <a:endParaRPr lang="en-US" dirty="0"/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BJ medical College</a:t>
            </a:r>
            <a:r>
              <a:rPr lang="en-US" dirty="0" smtClean="0"/>
              <a:t>, Gujarat</a:t>
            </a:r>
            <a:endParaRPr lang="en-US" dirty="0"/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MGM medical College</a:t>
            </a:r>
            <a:r>
              <a:rPr lang="en-US" dirty="0" smtClean="0"/>
              <a:t>, Jharkhand</a:t>
            </a:r>
            <a:endParaRPr lang="en-US" dirty="0"/>
          </a:p>
          <a:p>
            <a:pPr algn="just">
              <a:buFont typeface="Wingdings" pitchFamily="2" charset="2"/>
              <a:buChar char="Ø"/>
            </a:pPr>
            <a:r>
              <a:rPr lang="en-US" dirty="0" err="1"/>
              <a:t>Banglore</a:t>
            </a:r>
            <a:r>
              <a:rPr lang="en-US" dirty="0"/>
              <a:t> Medical College &amp; Research Institute</a:t>
            </a:r>
            <a:r>
              <a:rPr lang="en-US" dirty="0" smtClean="0"/>
              <a:t>, </a:t>
            </a:r>
            <a:r>
              <a:rPr lang="en-US" dirty="0" err="1" smtClean="0"/>
              <a:t>Banglore</a:t>
            </a:r>
            <a:r>
              <a:rPr lang="en-US" dirty="0" smtClean="0"/>
              <a:t>, </a:t>
            </a:r>
            <a:r>
              <a:rPr lang="en-US" dirty="0" err="1" smtClean="0"/>
              <a:t>karnataka</a:t>
            </a:r>
            <a:endParaRPr lang="en-US" dirty="0"/>
          </a:p>
          <a:p>
            <a:pPr algn="just">
              <a:buFont typeface="Wingdings" pitchFamily="2" charset="2"/>
              <a:buChar char="Ø"/>
            </a:pPr>
            <a:r>
              <a:rPr lang="en-US" dirty="0" err="1"/>
              <a:t>Shimoga</a:t>
            </a:r>
            <a:r>
              <a:rPr lang="en-US" dirty="0"/>
              <a:t> Inst. of </a:t>
            </a:r>
            <a:r>
              <a:rPr lang="en-US" dirty="0" err="1"/>
              <a:t>Med.Sciences,Shivamoga</a:t>
            </a:r>
            <a:r>
              <a:rPr lang="en-US" dirty="0" smtClean="0"/>
              <a:t>, </a:t>
            </a:r>
            <a:r>
              <a:rPr lang="en-US" dirty="0" err="1" smtClean="0"/>
              <a:t>karnataka</a:t>
            </a:r>
            <a:endParaRPr lang="en-US" dirty="0"/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National </a:t>
            </a:r>
            <a:r>
              <a:rPr lang="en-US" dirty="0" err="1"/>
              <a:t>Intitute</a:t>
            </a:r>
            <a:r>
              <a:rPr lang="en-US" dirty="0"/>
              <a:t> of Medical Science</a:t>
            </a:r>
            <a:r>
              <a:rPr lang="en-US" dirty="0" smtClean="0"/>
              <a:t>, MP</a:t>
            </a:r>
            <a:endParaRPr lang="en-US" dirty="0"/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Indira Gandhi GOVT medical College</a:t>
            </a:r>
            <a:r>
              <a:rPr lang="en-US" dirty="0" smtClean="0"/>
              <a:t>, Maharashtra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403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" t="323" r="2958" b="52985"/>
          <a:stretch/>
        </p:blipFill>
        <p:spPr bwMode="auto">
          <a:xfrm>
            <a:off x="138545" y="1676400"/>
            <a:ext cx="8839200" cy="4800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9908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Ab0ut us page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125"/>
          <a:stretch/>
        </p:blipFill>
        <p:spPr bwMode="auto">
          <a:xfrm>
            <a:off x="437243" y="1295400"/>
            <a:ext cx="8458200" cy="5262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34546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143</TotalTime>
  <Words>287</Words>
  <Application>Microsoft Office PowerPoint</Application>
  <PresentationFormat>On-screen Show (4:3)</PresentationFormat>
  <Paragraphs>58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Trek</vt:lpstr>
      <vt:lpstr>Gm institute of technology department of computer science and engineering    PROJECT :-- COVID -19      PRESENT BY:-  aamir maqbool bhavana sthavarmath kashi annapurna hemanth sakre r  </vt:lpstr>
      <vt:lpstr>Why this topic is choice……….?</vt:lpstr>
      <vt:lpstr>INTRODUCTION OF COVID – 19</vt:lpstr>
      <vt:lpstr>requirements</vt:lpstr>
      <vt:lpstr>services</vt:lpstr>
      <vt:lpstr>services</vt:lpstr>
      <vt:lpstr>COVID -19 HoSPITALS</vt:lpstr>
      <vt:lpstr>Home page</vt:lpstr>
      <vt:lpstr>Ab0ut us page</vt:lpstr>
      <vt:lpstr>Sevice page</vt:lpstr>
      <vt:lpstr>Hospital page</vt:lpstr>
      <vt:lpstr>Code implementation</vt:lpstr>
      <vt:lpstr>Thank you…….!!!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Gm institute of technology department of computer science and engineering      PROJECT :-- COVID -19  </dc:title>
  <dc:creator>Darshan Sakre K</dc:creator>
  <cp:lastModifiedBy>Darshan Sakre K</cp:lastModifiedBy>
  <cp:revision>19</cp:revision>
  <dcterms:created xsi:type="dcterms:W3CDTF">2006-08-16T00:00:00Z</dcterms:created>
  <dcterms:modified xsi:type="dcterms:W3CDTF">2020-04-28T18:20:22Z</dcterms:modified>
</cp:coreProperties>
</file>

<file path=docProps/thumbnail.jpeg>
</file>